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8"/>
  </p:notesMasterIdLst>
  <p:sldIdLst>
    <p:sldId id="264" r:id="rId3"/>
    <p:sldId id="257" r:id="rId4"/>
    <p:sldId id="273" r:id="rId5"/>
    <p:sldId id="290" r:id="rId6"/>
    <p:sldId id="276" r:id="rId7"/>
    <p:sldId id="285" r:id="rId8"/>
    <p:sldId id="281" r:id="rId9"/>
    <p:sldId id="266" r:id="rId10"/>
    <p:sldId id="259" r:id="rId11"/>
    <p:sldId id="267" r:id="rId12"/>
    <p:sldId id="260" r:id="rId13"/>
    <p:sldId id="268" r:id="rId14"/>
    <p:sldId id="286" r:id="rId15"/>
    <p:sldId id="258" r:id="rId16"/>
    <p:sldId id="278" r:id="rId17"/>
    <p:sldId id="275" r:id="rId18"/>
    <p:sldId id="287" r:id="rId19"/>
    <p:sldId id="261" r:id="rId20"/>
    <p:sldId id="269" r:id="rId21"/>
    <p:sldId id="262" r:id="rId22"/>
    <p:sldId id="291" r:id="rId23"/>
    <p:sldId id="271" r:id="rId24"/>
    <p:sldId id="288" r:id="rId25"/>
    <p:sldId id="263" r:id="rId26"/>
    <p:sldId id="27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185" autoAdjust="0"/>
  </p:normalViewPr>
  <p:slideViewPr>
    <p:cSldViewPr snapToGrid="0">
      <p:cViewPr>
        <p:scale>
          <a:sx n="63" d="100"/>
          <a:sy n="63" d="100"/>
        </p:scale>
        <p:origin x="80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evor Koot" userId="6bd10b6f-e283-49a1-b06d-be6e7eb7682d" providerId="ADAL" clId="{043E0CC8-D792-42C1-BE6B-BD18378840DC}"/>
    <pc:docChg chg="delSld modSld">
      <pc:chgData name="Trevor Koot" userId="6bd10b6f-e283-49a1-b06d-be6e7eb7682d" providerId="ADAL" clId="{043E0CC8-D792-42C1-BE6B-BD18378840DC}" dt="2022-09-03T01:00:52.702" v="10" actId="20577"/>
      <pc:docMkLst>
        <pc:docMk/>
      </pc:docMkLst>
      <pc:sldChg chg="modNotesTx">
        <pc:chgData name="Trevor Koot" userId="6bd10b6f-e283-49a1-b06d-be6e7eb7682d" providerId="ADAL" clId="{043E0CC8-D792-42C1-BE6B-BD18378840DC}" dt="2022-09-03T01:00:20.322" v="7" actId="20577"/>
        <pc:sldMkLst>
          <pc:docMk/>
          <pc:sldMk cId="3835275476" sldId="260"/>
        </pc:sldMkLst>
      </pc:sldChg>
      <pc:sldChg chg="modNotesTx">
        <pc:chgData name="Trevor Koot" userId="6bd10b6f-e283-49a1-b06d-be6e7eb7682d" providerId="ADAL" clId="{043E0CC8-D792-42C1-BE6B-BD18378840DC}" dt="2022-09-03T01:00:52.702" v="10" actId="20577"/>
        <pc:sldMkLst>
          <pc:docMk/>
          <pc:sldMk cId="1616982669" sldId="262"/>
        </pc:sldMkLst>
      </pc:sldChg>
      <pc:sldChg chg="modNotesTx">
        <pc:chgData name="Trevor Koot" userId="6bd10b6f-e283-49a1-b06d-be6e7eb7682d" providerId="ADAL" clId="{043E0CC8-D792-42C1-BE6B-BD18378840DC}" dt="2022-09-03T00:59:28.926" v="0" actId="6549"/>
        <pc:sldMkLst>
          <pc:docMk/>
          <pc:sldMk cId="387044652" sldId="264"/>
        </pc:sldMkLst>
      </pc:sldChg>
      <pc:sldChg chg="modNotesTx">
        <pc:chgData name="Trevor Koot" userId="6bd10b6f-e283-49a1-b06d-be6e7eb7682d" providerId="ADAL" clId="{043E0CC8-D792-42C1-BE6B-BD18378840DC}" dt="2022-09-03T00:59:36.418" v="1" actId="20577"/>
        <pc:sldMkLst>
          <pc:docMk/>
          <pc:sldMk cId="2309524691" sldId="273"/>
        </pc:sldMkLst>
      </pc:sldChg>
      <pc:sldChg chg="modNotesTx">
        <pc:chgData name="Trevor Koot" userId="6bd10b6f-e283-49a1-b06d-be6e7eb7682d" providerId="ADAL" clId="{043E0CC8-D792-42C1-BE6B-BD18378840DC}" dt="2022-09-03T00:59:59.729" v="5" actId="20577"/>
        <pc:sldMkLst>
          <pc:docMk/>
          <pc:sldMk cId="3929684937" sldId="276"/>
        </pc:sldMkLst>
      </pc:sldChg>
      <pc:sldChg chg="modNotesTx">
        <pc:chgData name="Trevor Koot" userId="6bd10b6f-e283-49a1-b06d-be6e7eb7682d" providerId="ADAL" clId="{043E0CC8-D792-42C1-BE6B-BD18378840DC}" dt="2022-09-03T01:00:04.647" v="6" actId="20577"/>
        <pc:sldMkLst>
          <pc:docMk/>
          <pc:sldMk cId="4025262488" sldId="285"/>
        </pc:sldMkLst>
      </pc:sldChg>
      <pc:sldChg chg="modNotesTx">
        <pc:chgData name="Trevor Koot" userId="6bd10b6f-e283-49a1-b06d-be6e7eb7682d" providerId="ADAL" clId="{043E0CC8-D792-42C1-BE6B-BD18378840DC}" dt="2022-09-03T01:00:27.079" v="8" actId="20577"/>
        <pc:sldMkLst>
          <pc:docMk/>
          <pc:sldMk cId="397149988" sldId="286"/>
        </pc:sldMkLst>
      </pc:sldChg>
      <pc:sldChg chg="modNotesTx">
        <pc:chgData name="Trevor Koot" userId="6bd10b6f-e283-49a1-b06d-be6e7eb7682d" providerId="ADAL" clId="{043E0CC8-D792-42C1-BE6B-BD18378840DC}" dt="2022-09-03T01:00:40.630" v="9" actId="20577"/>
        <pc:sldMkLst>
          <pc:docMk/>
          <pc:sldMk cId="3105866738" sldId="287"/>
        </pc:sldMkLst>
      </pc:sldChg>
      <pc:sldChg chg="del modNotesTx">
        <pc:chgData name="Trevor Koot" userId="6bd10b6f-e283-49a1-b06d-be6e7eb7682d" providerId="ADAL" clId="{043E0CC8-D792-42C1-BE6B-BD18378840DC}" dt="2022-09-03T00:59:49.952" v="3" actId="47"/>
        <pc:sldMkLst>
          <pc:docMk/>
          <pc:sldMk cId="2025499296" sldId="289"/>
        </pc:sldMkLst>
      </pc:sldChg>
      <pc:sldChg chg="modNotesTx">
        <pc:chgData name="Trevor Koot" userId="6bd10b6f-e283-49a1-b06d-be6e7eb7682d" providerId="ADAL" clId="{043E0CC8-D792-42C1-BE6B-BD18378840DC}" dt="2022-09-03T00:59:54.586" v="4" actId="20577"/>
        <pc:sldMkLst>
          <pc:docMk/>
          <pc:sldMk cId="3747928438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37FB1-109F-4730-BA82-B94A82BAE805}" type="datetimeFigureOut">
              <a:rPr lang="en-CA" smtClean="0"/>
              <a:t>2022-08-28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502C5-4D6C-4B55-B451-790B2B1028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696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502C5-4D6C-4B55-B451-790B2B102862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2472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502C5-4D6C-4B55-B451-790B2B10286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2777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502C5-4D6C-4B55-B451-790B2B10286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9042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502C5-4D6C-4B55-B451-790B2B10286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2187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502C5-4D6C-4B55-B451-790B2B10286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4049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502C5-4D6C-4B55-B451-790B2B102862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1685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502C5-4D6C-4B55-B451-790B2B102862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1654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502C5-4D6C-4B55-B451-790B2B102862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1793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502C5-4D6C-4B55-B451-790B2B102862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2449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704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397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4022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063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4713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9622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1305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529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D3D6-CF14-4EAE-8AE8-980A560B3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133057-52FC-4A6C-B82D-5625F4EA0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FDF12-E36B-45DF-915E-EBF9EE703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05A85-E4B6-4353-B225-F4E561F69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D8995-7698-41CD-BC8C-D95AB7D9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9641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603C-E81C-4E91-817B-2B863301A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46E87-B9EB-4F8A-9DE1-348964276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D9838-9764-4330-8BFE-569980AE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0CCFF-7332-4769-A616-9874D5167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32778-7490-4714-90DF-27DCDEC1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231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DED0-D99C-4651-B4A7-E7914A423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3B3E2-901B-4578-9443-64F1E97DE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42718-D055-4468-9200-DB35E3374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4E2E4-0DE5-4082-97AE-EC2D9C9E7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053A9-75AF-4D64-B69A-60C3521C5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784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3865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151B0-622F-4C53-9595-E86C8D6A6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458E1-11DB-4747-89E4-514345719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C0F7B0-F77A-4DB6-983E-D5354569D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A27F6-E098-49DF-875B-D93EBFCF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87BEFB-E201-42B9-BE96-F39350C2C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A231B-682F-44C2-8F59-253EF255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8639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60788-CA87-44E6-978E-F93015FB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F4408-FFA1-43BE-AEEC-95FB6AB0F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A68031-7CF5-45B7-BF4D-ED276F781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C4D5B2-B284-474C-9744-0D8F98B79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B63468-0B22-4597-ACF7-96284FF9F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34F4A9-6F09-492F-82D8-8945255E7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F57500-9682-486D-B249-EF7210BBC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4F8376-F719-4997-981D-3A450D5E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3891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B77DB-1BE1-459F-B34E-2C986C4A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5F8251-18B3-40E2-9B31-CE43F76A8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0848F-26C1-4ADC-8CDF-3BE9B63D5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0FE83-C6BA-4878-B229-C89C0C41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84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AC674B-2EAD-42C6-818C-7EFA1B34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1F232E-021A-4740-A036-B2965957F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F50C2-D33B-4FC5-A1D7-3E1C5BEB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6050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CC9F2-3440-45BD-B992-12BDCB478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8527B-2400-4399-954E-7F914E841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525E4D-727D-42D1-80F7-881D9A729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BFC33-E5B0-4AFC-9FE1-2556BB019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BEE49-9CBB-4216-A314-1CC64D1EB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65DEA-C2D8-4846-BB38-D103CB30E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8847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3AF36-F7CE-4C27-B84A-D8879A1E4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A8061C-7DD8-4B87-8DC8-8F4B3ECEB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74141-7BC1-49E2-8B00-5023C5D96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FF451-E940-4E36-AEF6-4E361B8D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503F4-39BE-4DC2-8F64-2ACAF0CFD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9E22F-E0D8-43A0-8BA3-D5750C7D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4695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2178D-6078-40BB-9E24-D19B1E28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985BB9-90F7-428F-97DB-258844B56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F4809-2A98-491B-9DDC-059A9549E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12C95-EC7B-4024-8D3F-04D45323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7BC9A-14DA-4884-B67A-688A245D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92843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161549-406C-493E-9E16-FA93E57F78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7CD35-BEDA-4E76-9FCB-EE283B6A2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AB452-B06F-49BF-8941-985A8AC43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4A586-42BD-4464-881C-5E2548265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9B75B-CEC6-4417-9437-88591F93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6115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7554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9819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569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342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4323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319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9334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89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54650C-4137-4D0D-B418-E1DB2F6E9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40E11-0BBA-48E8-84A2-09778546A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D47E5-1493-440E-A67E-5AAAB9850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8034B-9774-4692-B837-54242A66BEA6}" type="datetimeFigureOut">
              <a:rPr lang="en-CA" smtClean="0"/>
              <a:t>2022-08-26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4ECC5-031D-48C3-8B28-FDEB754B5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804BF-56E4-44E1-8763-5CA3986D4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80BAC-31BC-49B0-8BD7-A60CD1E81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94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BBF221-9666-4A54-9EFB-157F8C889B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42"/>
          <a:stretch/>
        </p:blipFill>
        <p:spPr>
          <a:xfrm>
            <a:off x="-700239" y="-393886"/>
            <a:ext cx="12892239" cy="7251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7054FB-F1B2-4BD9-AEF1-F48FA7206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738" y="626749"/>
            <a:ext cx="5163164" cy="240836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CA" sz="5400" dirty="0">
                <a:solidFill>
                  <a:srgbClr val="FFFFFF"/>
                </a:solidFill>
              </a:rPr>
              <a:t>PARTNERING FOR PROACTIVE REGULATION</a:t>
            </a:r>
          </a:p>
        </p:txBody>
      </p:sp>
    </p:spTree>
    <p:extLst>
      <p:ext uri="{BB962C8B-B14F-4D97-AF65-F5344CB8AC3E}">
        <p14:creationId xmlns:p14="http://schemas.microsoft.com/office/powerpoint/2010/main" val="387044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0A0AB-9CB7-47B5-8165-B805A570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44" y="1790932"/>
            <a:ext cx="3616856" cy="3276135"/>
          </a:xfrm>
        </p:spPr>
        <p:txBody>
          <a:bodyPr anchor="ctr">
            <a:normAutofit/>
          </a:bodyPr>
          <a:lstStyle/>
          <a:p>
            <a:r>
              <a:rPr lang="en-CA" sz="4800" dirty="0"/>
              <a:t>Data collected by non-MLS® groups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E4DB6A-4072-435B-B502-21569ABCBE3C}"/>
              </a:ext>
            </a:extLst>
          </p:cNvPr>
          <p:cNvSpPr txBox="1">
            <a:spLocks/>
          </p:cNvSpPr>
          <p:nvPr/>
        </p:nvSpPr>
        <p:spPr>
          <a:xfrm>
            <a:off x="4687047" y="2165494"/>
            <a:ext cx="4490204" cy="3096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+mj-lt"/>
              </a:rPr>
              <a:t>D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ata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currently collected by </a:t>
            </a:r>
            <a:r>
              <a:rPr lang="en-US" dirty="0">
                <a:latin typeface="+mj-lt"/>
              </a:rPr>
              <a:t>non-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MLS® </a:t>
            </a:r>
            <a:r>
              <a:rPr lang="en-US" dirty="0">
                <a:latin typeface="+mj-lt"/>
              </a:rPr>
              <a:t>Group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Property data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Sold data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endParaRPr kumimoji="0" lang="en-CA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192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4A26-D389-4EFE-B49F-B8853D8BC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31" y="1973812"/>
            <a:ext cx="3616856" cy="2910375"/>
          </a:xfrm>
        </p:spPr>
        <p:txBody>
          <a:bodyPr anchor="ctr">
            <a:normAutofit/>
          </a:bodyPr>
          <a:lstStyle/>
          <a:p>
            <a:r>
              <a:rPr lang="en-CA" sz="4800" dirty="0"/>
              <a:t>What other data is there?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DE933-5357-4A54-8F49-812FCB9ED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557" y="1944716"/>
            <a:ext cx="5080656" cy="2968565"/>
          </a:xfrm>
        </p:spPr>
        <p:txBody>
          <a:bodyPr anchor="ctr">
            <a:normAutofit/>
          </a:bodyPr>
          <a:lstStyle/>
          <a:p>
            <a:r>
              <a:rPr lang="en-CA" sz="2800" dirty="0">
                <a:solidFill>
                  <a:schemeClr val="tx1"/>
                </a:solidFill>
                <a:latin typeface="+mj-lt"/>
              </a:rPr>
              <a:t>Transaction data</a:t>
            </a:r>
          </a:p>
          <a:p>
            <a:pPr marL="0" indent="0">
              <a:buNone/>
            </a:pPr>
            <a:endParaRPr lang="en-CA" sz="2800" dirty="0">
              <a:solidFill>
                <a:schemeClr val="tx1"/>
              </a:solidFill>
              <a:latin typeface="+mj-lt"/>
            </a:endParaRPr>
          </a:p>
          <a:p>
            <a:r>
              <a:rPr lang="en-CA" sz="2800" dirty="0">
                <a:solidFill>
                  <a:schemeClr val="tx1"/>
                </a:solidFill>
                <a:latin typeface="+mj-lt"/>
              </a:rPr>
              <a:t>Consumer trends</a:t>
            </a:r>
          </a:p>
        </p:txBody>
      </p:sp>
    </p:spTree>
    <p:extLst>
      <p:ext uri="{BB962C8B-B14F-4D97-AF65-F5344CB8AC3E}">
        <p14:creationId xmlns:p14="http://schemas.microsoft.com/office/powerpoint/2010/main" val="3835275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2D55B4-3AC4-4C8A-94D9-0AC61CC85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485" r="24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403B4-F017-4F6D-8996-46C6B5827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2038" y="3643603"/>
            <a:ext cx="6018414" cy="2823700"/>
          </a:xfrm>
        </p:spPr>
        <p:txBody>
          <a:bodyPr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</a:rPr>
              <a:t>“Innovation and creativity must remain the focus of anyone in a leadership position who can influence the mandate of organized real estate.”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316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403B4-F017-4F6D-8996-46C6B582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346" y="2400316"/>
            <a:ext cx="3578527" cy="2057368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CA" sz="4800" dirty="0"/>
              <a:t>Reactive </a:t>
            </a:r>
          </a:p>
          <a:p>
            <a:pPr marL="0" indent="0" algn="ctr">
              <a:buNone/>
            </a:pPr>
            <a:r>
              <a:rPr lang="en-CA" sz="4800" dirty="0"/>
              <a:t>Regulation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D5CAF-5581-5921-6A73-966283C3C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81" r="835"/>
          <a:stretch/>
        </p:blipFill>
        <p:spPr>
          <a:xfrm>
            <a:off x="5435600" y="0"/>
            <a:ext cx="6756400" cy="68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9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249248-08B1-0E14-E612-5ED68374D6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8287" y="-45720"/>
            <a:ext cx="12192000" cy="70365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ACA04C-2DB5-124A-B236-414BF5EA2DBB}"/>
              </a:ext>
            </a:extLst>
          </p:cNvPr>
          <p:cNvSpPr/>
          <p:nvPr/>
        </p:nvSpPr>
        <p:spPr>
          <a:xfrm>
            <a:off x="774762" y="416892"/>
            <a:ext cx="5472845" cy="19082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External Impact</a:t>
            </a:r>
          </a:p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(market conditions,</a:t>
            </a:r>
          </a:p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consumer expectations, etc.)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48259D-B50E-01B0-AC59-9DA2335435DD}"/>
              </a:ext>
            </a:extLst>
          </p:cNvPr>
          <p:cNvSpPr/>
          <p:nvPr/>
        </p:nvSpPr>
        <p:spPr>
          <a:xfrm>
            <a:off x="5790700" y="4626897"/>
            <a:ext cx="3201187" cy="17799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Industry reacts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BC48D6-6375-40EA-6F88-5355390D2A42}"/>
              </a:ext>
            </a:extLst>
          </p:cNvPr>
          <p:cNvSpPr/>
          <p:nvPr/>
        </p:nvSpPr>
        <p:spPr>
          <a:xfrm>
            <a:off x="1741719" y="3162718"/>
            <a:ext cx="3685307" cy="17799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Regulator reacts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48FBAC-2AFE-8E36-105F-39698DFCEA86}"/>
              </a:ext>
            </a:extLst>
          </p:cNvPr>
          <p:cNvSpPr/>
          <p:nvPr/>
        </p:nvSpPr>
        <p:spPr>
          <a:xfrm>
            <a:off x="6694940" y="1845596"/>
            <a:ext cx="4200699" cy="177996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Government reacts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DC3D5B0D-724B-458C-5CCD-FD178185D07C}"/>
              </a:ext>
            </a:extLst>
          </p:cNvPr>
          <p:cNvCxnSpPr>
            <a:cxnSpLocks/>
          </p:cNvCxnSpPr>
          <p:nvPr/>
        </p:nvCxnSpPr>
        <p:spPr>
          <a:xfrm>
            <a:off x="6004559" y="904240"/>
            <a:ext cx="2790730" cy="941356"/>
          </a:xfrm>
          <a:prstGeom prst="bentConnector2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C733075E-ADA7-CBAC-EB68-2E5C9292B2AF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84372" y="2735580"/>
            <a:ext cx="3263470" cy="590448"/>
          </a:xfrm>
          <a:prstGeom prst="bentConnector3">
            <a:avLst>
              <a:gd name="adj1" fmla="val 100124"/>
            </a:avLst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86EB5857-F3BD-2300-1346-C6CECABE668C}"/>
              </a:ext>
            </a:extLst>
          </p:cNvPr>
          <p:cNvCxnSpPr>
            <a:cxnSpLocks/>
          </p:cNvCxnSpPr>
          <p:nvPr/>
        </p:nvCxnSpPr>
        <p:spPr>
          <a:xfrm>
            <a:off x="3434080" y="4866640"/>
            <a:ext cx="2722879" cy="650240"/>
          </a:xfrm>
          <a:prstGeom prst="bentConnector3">
            <a:avLst>
              <a:gd name="adj1" fmla="val 0"/>
            </a:avLst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798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BDC1C4-D30A-C83F-0676-97792628D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812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403B4-F017-4F6D-8996-46C6B5827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847" y="642707"/>
            <a:ext cx="5250873" cy="5899409"/>
          </a:xfrm>
        </p:spPr>
        <p:txBody>
          <a:bodyPr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 Black" panose="020B0A04020102020204" pitchFamily="34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</a:rPr>
              <a:t>Willingness to embrace new realities will help us adapt to a changing world.  Because of the inherent nature of government, regulators can be reactionary.  Whether we like it or not, technology has changed the way consumers do everything.”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 Black" panose="020B0A040201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</a:rPr>
              <a:t>MiChell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</a:rPr>
              <a:t> Bird</a:t>
            </a:r>
          </a:p>
        </p:txBody>
      </p:sp>
    </p:spTree>
    <p:extLst>
      <p:ext uri="{BB962C8B-B14F-4D97-AF65-F5344CB8AC3E}">
        <p14:creationId xmlns:p14="http://schemas.microsoft.com/office/powerpoint/2010/main" val="1553454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CA4B26-3A39-95D4-5E9D-715E43E1B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119" b="3290"/>
          <a:stretch/>
        </p:blipFill>
        <p:spPr>
          <a:xfrm>
            <a:off x="0" y="0"/>
            <a:ext cx="12212782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403B4-F017-4F6D-8996-46C6B5827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3615" y="3784918"/>
            <a:ext cx="6414655" cy="1655762"/>
          </a:xfrm>
        </p:spPr>
        <p:txBody>
          <a:bodyPr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 Black" panose="020B0A04020102020204" pitchFamily="34" charset="0"/>
              </a:rPr>
              <a:t>“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</a:rPr>
              <a:t>Don’t bring feelings to a data fight”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 Black" panose="020B0A04020102020204" pitchFamily="34" charset="0"/>
              </a:rPr>
              <a:t>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</a:rPr>
              <a:t>- Jeanette Renshaw</a:t>
            </a:r>
          </a:p>
        </p:txBody>
      </p:sp>
    </p:spTree>
    <p:extLst>
      <p:ext uri="{BB962C8B-B14F-4D97-AF65-F5344CB8AC3E}">
        <p14:creationId xmlns:p14="http://schemas.microsoft.com/office/powerpoint/2010/main" val="2167014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403B4-F017-4F6D-8996-46C6B582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280" y="2311003"/>
            <a:ext cx="3628403" cy="209474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CA" sz="4800" dirty="0"/>
              <a:t>Becoming</a:t>
            </a:r>
          </a:p>
          <a:p>
            <a:pPr marL="0" indent="0" algn="ctr">
              <a:buNone/>
            </a:pPr>
            <a:r>
              <a:rPr lang="en-CA" sz="4800" dirty="0"/>
              <a:t>Proactive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5AA158-0AD0-F771-FA17-60CFE9DE1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9" r="7024"/>
          <a:stretch/>
        </p:blipFill>
        <p:spPr>
          <a:xfrm>
            <a:off x="4937760" y="0"/>
            <a:ext cx="7254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66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12CE6F-8012-42FB-A57D-C6D426837B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3" r="8179" b="23144"/>
          <a:stretch/>
        </p:blipFill>
        <p:spPr>
          <a:xfrm>
            <a:off x="541890" y="1266767"/>
            <a:ext cx="3614473" cy="5332614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D42A8D-0551-4FE1-BE5B-CAAED51D5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90" y="142240"/>
            <a:ext cx="3306574" cy="838661"/>
          </a:xfrm>
        </p:spPr>
        <p:txBody>
          <a:bodyPr>
            <a:normAutofit/>
          </a:bodyPr>
          <a:lstStyle/>
          <a:p>
            <a:r>
              <a:rPr lang="en-CA" sz="4800" dirty="0"/>
              <a:t>Buyer</a:t>
            </a:r>
            <a:r>
              <a:rPr lang="en-CA" sz="2400" dirty="0"/>
              <a:t> </a:t>
            </a:r>
            <a:r>
              <a:rPr lang="en-CA" sz="4800" dirty="0"/>
              <a:t>Path</a:t>
            </a:r>
          </a:p>
        </p:txBody>
      </p:sp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3FFE6B8F-CABB-4255-A609-6C652F1BCF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7937" r="3" b="44438"/>
          <a:stretch/>
        </p:blipFill>
        <p:spPr>
          <a:xfrm>
            <a:off x="4979324" y="3557848"/>
            <a:ext cx="5544589" cy="3174442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3BE8092-5BED-4403-8E19-2632B90CFE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9" r="-1" b="46008"/>
          <a:stretch/>
        </p:blipFill>
        <p:spPr>
          <a:xfrm>
            <a:off x="4457512" y="75568"/>
            <a:ext cx="4667734" cy="3224585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81382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4A26-D389-4EFE-B49F-B8853D8BC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18" y="1240714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CA" sz="4800" dirty="0"/>
              <a:t>Privacy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DE933-5357-4A54-8F49-812FCB9ED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774" y="1193292"/>
            <a:ext cx="5942758" cy="4471416"/>
          </a:xfrm>
        </p:spPr>
        <p:txBody>
          <a:bodyPr anchor="ctr">
            <a:normAutofit/>
          </a:bodyPr>
          <a:lstStyle/>
          <a:p>
            <a:r>
              <a:rPr lang="en-CA" sz="2800" dirty="0">
                <a:solidFill>
                  <a:schemeClr val="tx1"/>
                </a:solidFill>
                <a:latin typeface="+mj-lt"/>
              </a:rPr>
              <a:t>Data Collection</a:t>
            </a:r>
          </a:p>
          <a:p>
            <a:r>
              <a:rPr lang="en-CA" sz="2800" dirty="0">
                <a:solidFill>
                  <a:schemeClr val="tx1"/>
                </a:solidFill>
                <a:latin typeface="+mj-lt"/>
              </a:rPr>
              <a:t>Data aggregation</a:t>
            </a:r>
          </a:p>
          <a:p>
            <a:r>
              <a:rPr lang="en-CA" sz="2800" dirty="0">
                <a:solidFill>
                  <a:schemeClr val="tx1"/>
                </a:solidFill>
                <a:latin typeface="+mj-lt"/>
              </a:rPr>
              <a:t>Non-identifying data</a:t>
            </a:r>
          </a:p>
        </p:txBody>
      </p:sp>
    </p:spTree>
    <p:extLst>
      <p:ext uri="{BB962C8B-B14F-4D97-AF65-F5344CB8AC3E}">
        <p14:creationId xmlns:p14="http://schemas.microsoft.com/office/powerpoint/2010/main" val="1122845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gures of houses in different position and sizes">
            <a:extLst>
              <a:ext uri="{FF2B5EF4-FFF2-40B4-BE49-F238E27FC236}">
                <a16:creationId xmlns:a16="http://schemas.microsoft.com/office/drawing/2014/main" id="{A28E3841-A895-1337-A806-C3FD891FB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4" r="26258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403B4-F017-4F6D-8996-46C6B582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721" y="1188093"/>
            <a:ext cx="4763558" cy="4803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b="1" dirty="0"/>
              <a:t>What we will cover:</a:t>
            </a:r>
          </a:p>
          <a:p>
            <a:pPr>
              <a:buFontTx/>
              <a:buChar char="-"/>
            </a:pPr>
            <a:r>
              <a:rPr lang="en-CA" sz="2400" dirty="0"/>
              <a:t>Realtors and regulation</a:t>
            </a:r>
          </a:p>
          <a:p>
            <a:pPr>
              <a:buFontTx/>
              <a:buChar char="-"/>
            </a:pPr>
            <a:r>
              <a:rPr lang="en-CA" sz="2400" dirty="0"/>
              <a:t>The history and evolution of organized real estate</a:t>
            </a:r>
          </a:p>
          <a:p>
            <a:pPr>
              <a:buFontTx/>
              <a:buChar char="-"/>
            </a:pPr>
            <a:r>
              <a:rPr lang="en-US" sz="2400" dirty="0"/>
              <a:t>Reactive regulation</a:t>
            </a:r>
          </a:p>
          <a:p>
            <a:pPr>
              <a:buFontTx/>
              <a:buChar char="-"/>
            </a:pPr>
            <a:r>
              <a:rPr lang="en-CA" sz="2400" dirty="0"/>
              <a:t>Opportunities for regulators to be more proactive </a:t>
            </a:r>
          </a:p>
          <a:p>
            <a:pPr>
              <a:buFontTx/>
              <a:buChar char="-"/>
            </a:pPr>
            <a:r>
              <a:rPr lang="en-US" sz="2400" dirty="0"/>
              <a:t>A hypothetical scenario that won’t happen but could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33185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1A73D-E5C4-43A9-B6F4-E4FD2A1B4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45" y="2042393"/>
            <a:ext cx="3616856" cy="2619430"/>
          </a:xfrm>
        </p:spPr>
        <p:txBody>
          <a:bodyPr anchor="ctr">
            <a:normAutofit/>
          </a:bodyPr>
          <a:lstStyle/>
          <a:p>
            <a:r>
              <a:rPr lang="en-CA" sz="4800" dirty="0"/>
              <a:t>Regulators and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C45E6-22E2-4F24-83F7-661E7F540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574" y="1776014"/>
            <a:ext cx="5501834" cy="3305971"/>
          </a:xfrm>
        </p:spPr>
        <p:txBody>
          <a:bodyPr anchor="ctr">
            <a:noAutofit/>
          </a:bodyPr>
          <a:lstStyle/>
          <a:p>
            <a:r>
              <a:rPr lang="en-CA" sz="2800" dirty="0">
                <a:solidFill>
                  <a:schemeClr val="tx1"/>
                </a:solidFill>
                <a:latin typeface="+mj-lt"/>
                <a:ea typeface="DengXian" panose="02010600030101010101" pitchFamily="2" charset="-122"/>
              </a:rPr>
              <a:t>Regulators increasingly interested in data</a:t>
            </a:r>
          </a:p>
          <a:p>
            <a:r>
              <a:rPr lang="en-CA" sz="2800" dirty="0">
                <a:solidFill>
                  <a:schemeClr val="tx1"/>
                </a:solidFill>
                <a:latin typeface="+mj-lt"/>
                <a:ea typeface="DengXian" panose="02010600030101010101" pitchFamily="2" charset="-122"/>
              </a:rPr>
              <a:t>Not just real estate</a:t>
            </a:r>
          </a:p>
          <a:p>
            <a:r>
              <a:rPr lang="en-CA" sz="2800" dirty="0">
                <a:solidFill>
                  <a:schemeClr val="tx1"/>
                </a:solidFill>
                <a:latin typeface="+mj-lt"/>
                <a:ea typeface="DengXian" panose="02010600030101010101" pitchFamily="2" charset="-122"/>
              </a:rPr>
              <a:t>Regulators could just write policy to require data sharing</a:t>
            </a:r>
          </a:p>
          <a:p>
            <a:r>
              <a:rPr lang="en-CA" sz="2800" dirty="0">
                <a:solidFill>
                  <a:schemeClr val="tx1"/>
                </a:solidFill>
                <a:latin typeface="+mj-lt"/>
                <a:ea typeface="DengXian" panose="02010600030101010101" pitchFamily="2" charset="-122"/>
              </a:rPr>
              <a:t>AI reforming </a:t>
            </a:r>
            <a:r>
              <a:rPr lang="en-CA" sz="2800" dirty="0">
                <a:solidFill>
                  <a:schemeClr val="tx1"/>
                </a:solidFill>
                <a:effectLst/>
                <a:latin typeface="+mj-lt"/>
                <a:ea typeface="DengXian" panose="02010600030101010101" pitchFamily="2" charset="-122"/>
              </a:rPr>
              <a:t>Ohio’s regulatory landscape</a:t>
            </a:r>
            <a:endParaRPr lang="en-CA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6982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1A73D-E5C4-43A9-B6F4-E4FD2A1B4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45" y="2042393"/>
            <a:ext cx="3616856" cy="2619430"/>
          </a:xfrm>
        </p:spPr>
        <p:txBody>
          <a:bodyPr anchor="ctr">
            <a:normAutofit/>
          </a:bodyPr>
          <a:lstStyle/>
          <a:p>
            <a:r>
              <a:rPr lang="en-CA" sz="4800" dirty="0"/>
              <a:t>2022 data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C45E6-22E2-4F24-83F7-661E7F540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134" y="1602901"/>
            <a:ext cx="5501834" cy="3652197"/>
          </a:xfrm>
        </p:spPr>
        <p:txBody>
          <a:bodyPr anchor="ctr"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+mj-lt"/>
                <a:ea typeface="DengXian" panose="02010600030101010101" pitchFamily="2" charset="-122"/>
              </a:rPr>
              <a:t>Frequency of multiple offers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  <a:ea typeface="DengXian" panose="02010600030101010101" pitchFamily="2" charset="-122"/>
              </a:rPr>
              <a:t>Prevalence of unconditional offers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  <a:ea typeface="DengXian" panose="02010600030101010101" pitchFamily="2" charset="-122"/>
              </a:rPr>
              <a:t>Difference between asking and sale price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  <a:ea typeface="DengXian" panose="02010600030101010101" pitchFamily="2" charset="-122"/>
              </a:rPr>
              <a:t>Difference between accepted price and next highest offer</a:t>
            </a:r>
          </a:p>
        </p:txBody>
      </p:sp>
    </p:spTree>
    <p:extLst>
      <p:ext uri="{BB962C8B-B14F-4D97-AF65-F5344CB8AC3E}">
        <p14:creationId xmlns:p14="http://schemas.microsoft.com/office/powerpoint/2010/main" val="2742215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BE95F-9AEF-48E5-BF4D-F678069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912" y="2277227"/>
            <a:ext cx="3616856" cy="2303546"/>
          </a:xfrm>
        </p:spPr>
        <p:txBody>
          <a:bodyPr anchor="ctr">
            <a:normAutofit/>
          </a:bodyPr>
          <a:lstStyle/>
          <a:p>
            <a:r>
              <a:rPr lang="en-CA" sz="4800" dirty="0"/>
              <a:t>So, what do we have?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5BB49-CD3E-4B02-BF42-18F0E120E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5266" y="1372223"/>
            <a:ext cx="5501834" cy="4113553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Collecting the same data</a:t>
            </a:r>
          </a:p>
          <a:p>
            <a:r>
              <a:rPr lang="en-US" sz="2800" dirty="0">
                <a:solidFill>
                  <a:schemeClr val="tx1"/>
                </a:solidFill>
              </a:rPr>
              <a:t>Opportunity to collect new data points</a:t>
            </a:r>
          </a:p>
          <a:p>
            <a:r>
              <a:rPr lang="en-US" sz="2800" dirty="0">
                <a:solidFill>
                  <a:schemeClr val="tx1"/>
                </a:solidFill>
              </a:rPr>
              <a:t>Regulators can partner with industry</a:t>
            </a:r>
          </a:p>
          <a:p>
            <a:r>
              <a:rPr lang="en-US" sz="2800" dirty="0">
                <a:solidFill>
                  <a:schemeClr val="tx1"/>
                </a:solidFill>
              </a:rPr>
              <a:t>Create data/research informed policy</a:t>
            </a:r>
          </a:p>
          <a:p>
            <a:r>
              <a:rPr lang="en-US" sz="2800" dirty="0">
                <a:solidFill>
                  <a:schemeClr val="tx1"/>
                </a:solidFill>
              </a:rPr>
              <a:t>Achieve proactive regulation</a:t>
            </a:r>
          </a:p>
        </p:txBody>
      </p:sp>
    </p:spTree>
    <p:extLst>
      <p:ext uri="{BB962C8B-B14F-4D97-AF65-F5344CB8AC3E}">
        <p14:creationId xmlns:p14="http://schemas.microsoft.com/office/powerpoint/2010/main" val="1800751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403B4-F017-4F6D-8996-46C6B582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0" y="2448592"/>
            <a:ext cx="3861160" cy="1960816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CA" sz="4800" dirty="0"/>
              <a:t>Hypothetical</a:t>
            </a:r>
          </a:p>
          <a:p>
            <a:pPr marL="0" indent="0" algn="ctr">
              <a:buNone/>
            </a:pPr>
            <a:r>
              <a:rPr lang="en-CA" sz="4800" dirty="0"/>
              <a:t>Scenario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539D4-2251-3B2C-360E-B3404A58E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63" r="1"/>
          <a:stretch/>
        </p:blipFill>
        <p:spPr>
          <a:xfrm>
            <a:off x="4744720" y="0"/>
            <a:ext cx="7447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28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BE95F-9AEF-48E5-BF4D-F678069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50" y="2343729"/>
            <a:ext cx="3726687" cy="2170542"/>
          </a:xfrm>
        </p:spPr>
        <p:txBody>
          <a:bodyPr anchor="ctr">
            <a:normAutofit/>
          </a:bodyPr>
          <a:lstStyle/>
          <a:p>
            <a:r>
              <a:rPr lang="en-CA" sz="4800" dirty="0"/>
              <a:t>Hypothetical scenario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5BB49-CD3E-4B02-BF42-18F0E120E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108" y="987344"/>
            <a:ext cx="5501834" cy="4883312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A new MLS® System</a:t>
            </a:r>
          </a:p>
          <a:p>
            <a:r>
              <a:rPr lang="en-US" sz="2800" dirty="0">
                <a:solidFill>
                  <a:schemeClr val="tx1"/>
                </a:solidFill>
              </a:rPr>
              <a:t>Built on machine learning and predictive analytics</a:t>
            </a:r>
          </a:p>
          <a:p>
            <a:r>
              <a:rPr lang="en-US" sz="2800" dirty="0">
                <a:solidFill>
                  <a:schemeClr val="tx1"/>
                </a:solidFill>
              </a:rPr>
              <a:t>Populated with every data point collected or touched by Realtors®</a:t>
            </a:r>
          </a:p>
          <a:p>
            <a:r>
              <a:rPr lang="en-US" sz="2800" dirty="0">
                <a:solidFill>
                  <a:schemeClr val="tx1"/>
                </a:solidFill>
              </a:rPr>
              <a:t>Governed by business rules that apply parameters from both industry and regulator</a:t>
            </a:r>
          </a:p>
        </p:txBody>
      </p:sp>
    </p:spTree>
    <p:extLst>
      <p:ext uri="{BB962C8B-B14F-4D97-AF65-F5344CB8AC3E}">
        <p14:creationId xmlns:p14="http://schemas.microsoft.com/office/powerpoint/2010/main" val="3682107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403B4-F017-4F6D-8996-46C6B582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941" y="3203732"/>
            <a:ext cx="8160118" cy="1728919"/>
          </a:xfrm>
        </p:spPr>
        <p:txBody>
          <a:bodyPr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Questions?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338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403B4-F017-4F6D-8996-46C6B582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968" y="2015868"/>
            <a:ext cx="3578527" cy="282626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CA" sz="4800" dirty="0"/>
              <a:t>Realtors </a:t>
            </a:r>
          </a:p>
          <a:p>
            <a:pPr marL="0" indent="0" algn="ctr">
              <a:buNone/>
            </a:pPr>
            <a:r>
              <a:rPr lang="en-CA" sz="4800" dirty="0"/>
              <a:t>and </a:t>
            </a:r>
          </a:p>
          <a:p>
            <a:pPr marL="0" indent="0" algn="ctr">
              <a:buNone/>
            </a:pPr>
            <a:r>
              <a:rPr lang="en-CA" sz="4800" dirty="0"/>
              <a:t>Regulation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4AE1BE-E4EE-84BD-A15B-ADA460BC0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46" r="11604"/>
          <a:stretch/>
        </p:blipFill>
        <p:spPr>
          <a:xfrm>
            <a:off x="5201920" y="0"/>
            <a:ext cx="6990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24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4A26-D389-4EFE-B49F-B8853D8BC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76" y="2212243"/>
            <a:ext cx="3616856" cy="2433511"/>
          </a:xfrm>
        </p:spPr>
        <p:txBody>
          <a:bodyPr anchor="ctr">
            <a:normAutofit/>
          </a:bodyPr>
          <a:lstStyle/>
          <a:p>
            <a:r>
              <a:rPr lang="en-CA" sz="4800" dirty="0"/>
              <a:t>What do you regulate?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DE933-5357-4A54-8F49-812FCB9ED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3032" y="1918369"/>
            <a:ext cx="3809201" cy="3021261"/>
          </a:xfrm>
        </p:spPr>
        <p:txBody>
          <a:bodyPr anchor="ctr">
            <a:normAutofit/>
          </a:bodyPr>
          <a:lstStyle/>
          <a:p>
            <a:r>
              <a:rPr lang="en-CA" sz="2800" dirty="0">
                <a:solidFill>
                  <a:schemeClr val="tx1"/>
                </a:solidFill>
                <a:latin typeface="+mj-lt"/>
              </a:rPr>
              <a:t>Property?</a:t>
            </a:r>
          </a:p>
          <a:p>
            <a:r>
              <a:rPr lang="en-CA" sz="2800" dirty="0">
                <a:solidFill>
                  <a:schemeClr val="tx1"/>
                </a:solidFill>
                <a:latin typeface="+mj-lt"/>
              </a:rPr>
              <a:t>People?</a:t>
            </a:r>
          </a:p>
          <a:p>
            <a:r>
              <a:rPr lang="en-CA" sz="2800" dirty="0">
                <a:solidFill>
                  <a:schemeClr val="tx1"/>
                </a:solidFill>
                <a:latin typeface="+mj-lt"/>
              </a:rPr>
              <a:t>Actions?</a:t>
            </a:r>
          </a:p>
          <a:p>
            <a:r>
              <a:rPr lang="en-CA" sz="2800" dirty="0">
                <a:solidFill>
                  <a:schemeClr val="tx1"/>
                </a:solidFill>
                <a:latin typeface="+mj-lt"/>
              </a:rPr>
              <a:t>Transactions?</a:t>
            </a:r>
          </a:p>
        </p:txBody>
      </p:sp>
    </p:spTree>
    <p:extLst>
      <p:ext uri="{BB962C8B-B14F-4D97-AF65-F5344CB8AC3E}">
        <p14:creationId xmlns:p14="http://schemas.microsoft.com/office/powerpoint/2010/main" val="3747928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A050FE-6E5F-6084-1982-13C8B29FB7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4227" r="1367" b="125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403B4-F017-4F6D-8996-46C6B5827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6487" y="3428999"/>
            <a:ext cx="7714211" cy="2938549"/>
          </a:xfrm>
          <a:ln w="50800">
            <a:noFill/>
          </a:ln>
        </p:spPr>
        <p:txBody>
          <a:bodyPr anchor="ctr" anchorCtr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>
                <a:latin typeface="Arial Black" panose="020B0A04020102020204" pitchFamily="34" charset="0"/>
              </a:rPr>
              <a:t>“Organized real estate supports the idea of holding our profession, and those that are in it, to a high enough account that the public feels safe and supported while they navigate the single largest transaction of their lives.”</a:t>
            </a:r>
          </a:p>
        </p:txBody>
      </p:sp>
    </p:spTree>
    <p:extLst>
      <p:ext uri="{BB962C8B-B14F-4D97-AF65-F5344CB8AC3E}">
        <p14:creationId xmlns:p14="http://schemas.microsoft.com/office/powerpoint/2010/main" val="3929684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403B4-F017-4F6D-8996-46C6B582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716" y="2015868"/>
            <a:ext cx="3578527" cy="282626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CA" sz="4800" dirty="0"/>
              <a:t>History </a:t>
            </a:r>
          </a:p>
          <a:p>
            <a:pPr marL="0" indent="0" algn="ctr">
              <a:buNone/>
            </a:pPr>
            <a:r>
              <a:rPr lang="en-CA" sz="4800" dirty="0"/>
              <a:t>and Evolution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998AA8-D17F-70DE-D541-124F844D4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361"/>
          <a:stretch/>
        </p:blipFill>
        <p:spPr>
          <a:xfrm>
            <a:off x="5233987" y="0"/>
            <a:ext cx="6958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62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alendar&#10;&#10;Description automatically generated">
            <a:extLst>
              <a:ext uri="{FF2B5EF4-FFF2-40B4-BE49-F238E27FC236}">
                <a16:creationId xmlns:a16="http://schemas.microsoft.com/office/drawing/2014/main" id="{80E99C9C-5DA6-48E9-A3C4-FA6A101FD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1007">
            <a:off x="522517" y="650370"/>
            <a:ext cx="4538662" cy="3399616"/>
          </a:xfrm>
        </p:spPr>
      </p:pic>
      <p:pic>
        <p:nvPicPr>
          <p:cNvPr id="10" name="Picture 9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652640E4-E920-4C91-B017-71FF0B463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506">
            <a:off x="7023859" y="3061386"/>
            <a:ext cx="5027629" cy="33528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2B39AC-688D-48EB-9DC4-49B04DE7884B}"/>
              </a:ext>
            </a:extLst>
          </p:cNvPr>
          <p:cNvCxnSpPr/>
          <p:nvPr/>
        </p:nvCxnSpPr>
        <p:spPr>
          <a:xfrm>
            <a:off x="4886325" y="1257300"/>
            <a:ext cx="1952625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ction Button: Help 1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81D9ECB-E5F9-44D9-92A6-5358136AB2D2}"/>
              </a:ext>
            </a:extLst>
          </p:cNvPr>
          <p:cNvSpPr/>
          <p:nvPr/>
        </p:nvSpPr>
        <p:spPr>
          <a:xfrm>
            <a:off x="1948723" y="4250759"/>
            <a:ext cx="3800475" cy="2305044"/>
          </a:xfrm>
          <a:prstGeom prst="actionButtonHelp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9BC311-846F-4E29-BD5A-59B522E24459}"/>
              </a:ext>
            </a:extLst>
          </p:cNvPr>
          <p:cNvCxnSpPr>
            <a:cxnSpLocks/>
          </p:cNvCxnSpPr>
          <p:nvPr/>
        </p:nvCxnSpPr>
        <p:spPr>
          <a:xfrm flipH="1">
            <a:off x="5832018" y="4476750"/>
            <a:ext cx="1122764" cy="26103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picture containing text, battery, screenshot, plaque&#10;&#10;Description automatically generated">
            <a:extLst>
              <a:ext uri="{FF2B5EF4-FFF2-40B4-BE49-F238E27FC236}">
                <a16:creationId xmlns:a16="http://schemas.microsoft.com/office/drawing/2014/main" id="{8217E672-C220-484B-BE2F-B03222565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41059"/>
            <a:ext cx="3917915" cy="2180871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B145822-D1C6-40E7-8835-B801A2D456D8}"/>
              </a:ext>
            </a:extLst>
          </p:cNvPr>
          <p:cNvCxnSpPr>
            <a:cxnSpLocks/>
          </p:cNvCxnSpPr>
          <p:nvPr/>
        </p:nvCxnSpPr>
        <p:spPr>
          <a:xfrm>
            <a:off x="10130290" y="2237748"/>
            <a:ext cx="0" cy="86802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020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0A0AB-9CB7-47B5-8165-B805A570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47" y="1565370"/>
            <a:ext cx="3616856" cy="3727259"/>
          </a:xfrm>
        </p:spPr>
        <p:txBody>
          <a:bodyPr anchor="ctr">
            <a:normAutofit/>
          </a:bodyPr>
          <a:lstStyle/>
          <a:p>
            <a:r>
              <a:rPr lang="en-CA" sz="4800" dirty="0"/>
              <a:t>Data </a:t>
            </a:r>
            <a:r>
              <a:rPr lang="en-CA" sz="4800" b="1" dirty="0"/>
              <a:t>historically</a:t>
            </a:r>
            <a:r>
              <a:rPr lang="en-CA" sz="4800" dirty="0"/>
              <a:t> collected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E4DB6A-4072-435B-B502-21569ABCBE3C}"/>
              </a:ext>
            </a:extLst>
          </p:cNvPr>
          <p:cNvSpPr txBox="1">
            <a:spLocks/>
          </p:cNvSpPr>
          <p:nvPr/>
        </p:nvSpPr>
        <p:spPr>
          <a:xfrm>
            <a:off x="4724400" y="1360004"/>
            <a:ext cx="5501834" cy="4810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A list of data historically collected by real estate MLS® Systems: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Property data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Sold data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endParaRPr kumimoji="0" lang="en-CA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47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0A0AB-9CB7-47B5-8165-B805A570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240714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CA" sz="4800" dirty="0"/>
              <a:t>Data </a:t>
            </a:r>
            <a:r>
              <a:rPr lang="en-CA" sz="4800" b="1" dirty="0"/>
              <a:t>currently </a:t>
            </a:r>
            <a:r>
              <a:rPr lang="en-CA" sz="4800" dirty="0"/>
              <a:t>collected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E4DB6A-4072-435B-B502-21569ABCBE3C}"/>
              </a:ext>
            </a:extLst>
          </p:cNvPr>
          <p:cNvSpPr txBox="1">
            <a:spLocks/>
          </p:cNvSpPr>
          <p:nvPr/>
        </p:nvSpPr>
        <p:spPr>
          <a:xfrm>
            <a:off x="4421529" y="2113551"/>
            <a:ext cx="5501834" cy="3214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j-lt"/>
                <a:cs typeface="Calibri" panose="020F0502020204030204" pitchFamily="34" charset="0"/>
              </a:rPr>
              <a:t>A list of data currently collected by real estate MLS® Systems: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+mj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US" dirty="0">
                <a:latin typeface="+mj-lt"/>
                <a:cs typeface="Calibri" panose="020F0502020204030204" pitchFamily="34" charset="0"/>
              </a:rPr>
              <a:t>Property data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US" dirty="0">
                <a:latin typeface="+mj-lt"/>
                <a:cs typeface="Calibri" panose="020F0502020204030204" pitchFamily="34" charset="0"/>
              </a:rPr>
              <a:t>Sold data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endParaRPr lang="en-CA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75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41871</TotalTime>
  <Words>413</Words>
  <Application>Microsoft Office PowerPoint</Application>
  <PresentationFormat>Widescreen</PresentationFormat>
  <Paragraphs>90</Paragraphs>
  <Slides>25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Trebuchet MS</vt:lpstr>
      <vt:lpstr>Wingdings 3</vt:lpstr>
      <vt:lpstr>Facet</vt:lpstr>
      <vt:lpstr>Office Theme</vt:lpstr>
      <vt:lpstr>PARTNERING FOR PROACTIVE REGULATION</vt:lpstr>
      <vt:lpstr>PowerPoint Presentation</vt:lpstr>
      <vt:lpstr>PowerPoint Presentation</vt:lpstr>
      <vt:lpstr>What do you regulate?</vt:lpstr>
      <vt:lpstr>PowerPoint Presentation</vt:lpstr>
      <vt:lpstr>PowerPoint Presentation</vt:lpstr>
      <vt:lpstr>PowerPoint Presentation</vt:lpstr>
      <vt:lpstr>Data historically collected</vt:lpstr>
      <vt:lpstr>Data currently collected</vt:lpstr>
      <vt:lpstr>Data collected by non-MLS® groups</vt:lpstr>
      <vt:lpstr>What other data is there?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Buyer Path</vt:lpstr>
      <vt:lpstr>Privacy </vt:lpstr>
      <vt:lpstr>Regulators and data</vt:lpstr>
      <vt:lpstr>2022 data call</vt:lpstr>
      <vt:lpstr>So, what do we have?</vt:lpstr>
      <vt:lpstr>PowerPoint Presentation</vt:lpstr>
      <vt:lpstr>Hypothetical scenario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Organized Real Estate  (and REALTORS®)</dc:title>
  <dc:creator>Trevor Koot</dc:creator>
  <cp:lastModifiedBy>Trevor Koot</cp:lastModifiedBy>
  <cp:revision>6</cp:revision>
  <dcterms:created xsi:type="dcterms:W3CDTF">2020-06-25T23:47:51Z</dcterms:created>
  <dcterms:modified xsi:type="dcterms:W3CDTF">2022-09-03T01:00:58Z</dcterms:modified>
</cp:coreProperties>
</file>